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7" r:id="rId2"/>
    <p:sldId id="260" r:id="rId3"/>
    <p:sldId id="263" r:id="rId4"/>
    <p:sldId id="264" r:id="rId5"/>
    <p:sldId id="266" r:id="rId6"/>
    <p:sldId id="262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303" r:id="rId18"/>
    <p:sldId id="277" r:id="rId19"/>
    <p:sldId id="279" r:id="rId20"/>
    <p:sldId id="280" r:id="rId21"/>
    <p:sldId id="281" r:id="rId22"/>
    <p:sldId id="282" r:id="rId23"/>
    <p:sldId id="289" r:id="rId24"/>
    <p:sldId id="290" r:id="rId25"/>
    <p:sldId id="291" r:id="rId26"/>
    <p:sldId id="292" r:id="rId27"/>
    <p:sldId id="283" r:id="rId28"/>
    <p:sldId id="284" r:id="rId29"/>
    <p:sldId id="285" r:id="rId30"/>
    <p:sldId id="304" r:id="rId31"/>
    <p:sldId id="287" r:id="rId32"/>
    <p:sldId id="288" r:id="rId33"/>
    <p:sldId id="293" r:id="rId34"/>
    <p:sldId id="294" r:id="rId35"/>
    <p:sldId id="295" r:id="rId36"/>
    <p:sldId id="296" r:id="rId37"/>
    <p:sldId id="297" r:id="rId38"/>
    <p:sldId id="299" r:id="rId39"/>
    <p:sldId id="300" r:id="rId40"/>
    <p:sldId id="301" r:id="rId41"/>
    <p:sldId id="302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B8F9"/>
    <a:srgbClr val="A945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27"/>
    <p:restoredTop sz="94719"/>
  </p:normalViewPr>
  <p:slideViewPr>
    <p:cSldViewPr snapToGrid="0">
      <p:cViewPr varScale="1">
        <p:scale>
          <a:sx n="152" d="100"/>
          <a:sy n="152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6.png>
</file>

<file path=ppt/media/image17.jpg>
</file>

<file path=ppt/media/image18.jpg>
</file>

<file path=ppt/media/image19.jpg>
</file>

<file path=ppt/media/image2.sv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2901F-BCF3-3240-9062-703374585F28}" type="datetimeFigureOut">
              <a:rPr lang="en-US" smtClean="0"/>
              <a:t>6/2/23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3A32E-ECFA-CC42-BF01-289392C74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33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844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32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28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40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17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49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39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28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46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802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43A32E-ECFA-CC42-BF01-289392C74F8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98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8618-F8BE-E242-9BDF-C2B6973F360C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57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090F1-0397-274E-832D-0C2AB54B4C09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5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6CBB0-3607-174A-A4B4-5FA29AACB389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65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B71AE-92FC-A047-80EC-11759BECBCB6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16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98A63-1344-7B4F-B0E6-9AF9B0BFB67B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4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90C90-07CC-A648-AB63-29547B38B86E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3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D776-B38A-894D-9561-08424678163F}" type="datetime1">
              <a:rPr lang="en-GB" smtClean="0"/>
              <a:t>02/06/2023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5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AA03C-DE4B-2944-9268-9165273C6E39}" type="datetime1">
              <a:rPr lang="en-GB" smtClean="0"/>
              <a:t>02/06/2023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269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39428-4043-1545-8514-D0CA6042F488}" type="datetime1">
              <a:rPr lang="en-GB" smtClean="0"/>
              <a:t>02/06/2023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00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F38DC-D28A-2C49-990B-47D98B438584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08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0859D-99F0-9F4E-AF5F-BBEF25A89F77}" type="datetime1">
              <a:rPr lang="en-GB" smtClean="0"/>
              <a:t>02/06/2023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0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33851-B40F-C842-8CC9-A3B3A3AE05F3}" type="datetime1">
              <a:rPr lang="en-GB" smtClean="0"/>
              <a:t>02/06/2023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Twitter: @JonMinton GitHub: JonMinton LinkedIn: https://www.linkedin.com/in/jon-minton-09480b13a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40397-C553-0B48-BA4A-CB90A205E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235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scapes.shinyapps.io/hmd_explorer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Lexis Surfaces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2386622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/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4400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GB" sz="34400" b="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blipFill>
                <a:blip r:embed="rId2"/>
                <a:stretch>
                  <a:fillRect l="-32932" r="-32932" b="-6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4357AAC8-D19C-9550-5987-92D5E411E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136" y="1097280"/>
            <a:ext cx="2969332" cy="380282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0FC37F-8AF4-8438-E97E-E8CBCD51ADA2}"/>
              </a:ext>
            </a:extLst>
          </p:cNvPr>
          <p:cNvSpPr txBox="1"/>
          <p:nvPr/>
        </p:nvSpPr>
        <p:spPr>
          <a:xfrm>
            <a:off x="6732090" y="5148208"/>
            <a:ext cx="36414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Source: https://</a:t>
            </a:r>
            <a:r>
              <a:rPr lang="en-US" sz="900" dirty="0" err="1"/>
              <a:t>gis.stackexchange.com</a:t>
            </a:r>
            <a:r>
              <a:rPr lang="en-US" sz="900" dirty="0"/>
              <a:t>/questions/294045/how-do-you-get-a-color-topographic-map-in-google-earth-using-the-altitude-provid</a:t>
            </a:r>
          </a:p>
        </p:txBody>
      </p:sp>
    </p:spTree>
    <p:extLst>
      <p:ext uri="{BB962C8B-B14F-4D97-AF65-F5344CB8AC3E}">
        <p14:creationId xmlns:p14="http://schemas.microsoft.com/office/powerpoint/2010/main" val="3068219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/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4400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GB" sz="34400" b="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blipFill>
                <a:blip r:embed="rId2"/>
                <a:stretch>
                  <a:fillRect l="-32932" r="-32932" b="-6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3CBA-98FC-EABC-35DF-E85D9ACC2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38" y="529741"/>
            <a:ext cx="1852554" cy="2138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70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/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4400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GB" sz="34400" b="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blipFill>
                <a:blip r:embed="rId2"/>
                <a:stretch>
                  <a:fillRect l="-32932" r="-32932" b="-6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3CBA-98FC-EABC-35DF-E85D9ACC2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38" y="529741"/>
            <a:ext cx="1852554" cy="2138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79C6B76-4530-560F-CBAB-21BACC71A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233356"/>
              </p:ext>
            </p:extLst>
          </p:nvPr>
        </p:nvGraphicFramePr>
        <p:xfrm>
          <a:off x="6647031" y="3243580"/>
          <a:ext cx="382015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959">
                  <a:extLst>
                    <a:ext uri="{9D8B030D-6E8A-4147-A177-3AD203B41FA5}">
                      <a16:colId xmlns:a16="http://schemas.microsoft.com/office/drawing/2014/main" val="743195665"/>
                    </a:ext>
                  </a:extLst>
                </a:gridCol>
                <a:gridCol w="1237130">
                  <a:extLst>
                    <a:ext uri="{9D8B030D-6E8A-4147-A177-3AD203B41FA5}">
                      <a16:colId xmlns:a16="http://schemas.microsoft.com/office/drawing/2014/main" val="854278912"/>
                    </a:ext>
                  </a:extLst>
                </a:gridCol>
                <a:gridCol w="1506070">
                  <a:extLst>
                    <a:ext uri="{9D8B030D-6E8A-4147-A177-3AD203B41FA5}">
                      <a16:colId xmlns:a16="http://schemas.microsoft.com/office/drawing/2014/main" val="255060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Longitude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064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2653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/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4400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GB" sz="34400" b="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blipFill>
                <a:blip r:embed="rId2"/>
                <a:stretch>
                  <a:fillRect l="-32932" r="-32932" b="-6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3CBA-98FC-EABC-35DF-E85D9ACC2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38" y="529741"/>
            <a:ext cx="1852554" cy="2138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79C6B76-4530-560F-CBAB-21BACC71A150}"/>
              </a:ext>
            </a:extLst>
          </p:cNvPr>
          <p:cNvGraphicFramePr>
            <a:graphicFrameLocks noGrp="1"/>
          </p:cNvGraphicFramePr>
          <p:nvPr/>
        </p:nvGraphicFramePr>
        <p:xfrm>
          <a:off x="6647031" y="3243580"/>
          <a:ext cx="382015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959">
                  <a:extLst>
                    <a:ext uri="{9D8B030D-6E8A-4147-A177-3AD203B41FA5}">
                      <a16:colId xmlns:a16="http://schemas.microsoft.com/office/drawing/2014/main" val="743195665"/>
                    </a:ext>
                  </a:extLst>
                </a:gridCol>
                <a:gridCol w="1237130">
                  <a:extLst>
                    <a:ext uri="{9D8B030D-6E8A-4147-A177-3AD203B41FA5}">
                      <a16:colId xmlns:a16="http://schemas.microsoft.com/office/drawing/2014/main" val="854278912"/>
                    </a:ext>
                  </a:extLst>
                </a:gridCol>
                <a:gridCol w="1506070">
                  <a:extLst>
                    <a:ext uri="{9D8B030D-6E8A-4147-A177-3AD203B41FA5}">
                      <a16:colId xmlns:a16="http://schemas.microsoft.com/office/drawing/2014/main" val="255060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Latitude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Longitude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Elevation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06489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307D82A-5D6D-4677-F644-BF49E5F3C5D8}"/>
              </a:ext>
            </a:extLst>
          </p:cNvPr>
          <p:cNvSpPr txBox="1"/>
          <p:nvPr/>
        </p:nvSpPr>
        <p:spPr>
          <a:xfrm>
            <a:off x="6551408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position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7FD1B-857D-054B-64E6-CC8F2A340502}"/>
              </a:ext>
            </a:extLst>
          </p:cNvPr>
          <p:cNvSpPr txBox="1"/>
          <p:nvPr/>
        </p:nvSpPr>
        <p:spPr>
          <a:xfrm>
            <a:off x="7669022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7938B2-F82E-1D10-5F00-86B6CC968F29}"/>
              </a:ext>
            </a:extLst>
          </p:cNvPr>
          <p:cNvSpPr txBox="1"/>
          <p:nvPr/>
        </p:nvSpPr>
        <p:spPr>
          <a:xfrm>
            <a:off x="8929459" y="5070481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Colour</a:t>
            </a:r>
            <a:r>
              <a:rPr lang="en-US" dirty="0"/>
              <a:t>/Shade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FB2CB5-74B2-ACAB-9AA1-391CAD3C4F10}"/>
              </a:ext>
            </a:extLst>
          </p:cNvPr>
          <p:cNvCxnSpPr/>
          <p:nvPr/>
        </p:nvCxnSpPr>
        <p:spPr>
          <a:xfrm>
            <a:off x="7110215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FAEFEB-A6B9-DB14-08DA-C100810DD919}"/>
              </a:ext>
            </a:extLst>
          </p:cNvPr>
          <p:cNvCxnSpPr/>
          <p:nvPr/>
        </p:nvCxnSpPr>
        <p:spPr>
          <a:xfrm>
            <a:off x="8227829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125AD2-937B-32FB-8584-D0D1A3FBE92B}"/>
              </a:ext>
            </a:extLst>
          </p:cNvPr>
          <p:cNvCxnSpPr/>
          <p:nvPr/>
        </p:nvCxnSpPr>
        <p:spPr>
          <a:xfrm>
            <a:off x="9553994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675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/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z="34400" b="0" i="1" smtClean="0">
                          <a:latin typeface="Cambria Math" panose="02040503050406030204" pitchFamily="18" charset="0"/>
                        </a:rPr>
                        <m:t>λ</m:t>
                      </m:r>
                    </m:oMath>
                  </m:oMathPara>
                </a14:m>
                <a:endParaRPr lang="en-GB" sz="34400" b="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B16F3D4-5273-CD69-FB08-04396403E3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39436" y="380953"/>
                <a:ext cx="3143430" cy="5386090"/>
              </a:xfrm>
              <a:prstGeom prst="rect">
                <a:avLst/>
              </a:prstGeom>
              <a:blipFill>
                <a:blip r:embed="rId2"/>
                <a:stretch>
                  <a:fillRect l="-32932" r="-32932" b="-6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3CBA-98FC-EABC-35DF-E85D9ACC2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38" y="529741"/>
            <a:ext cx="1852554" cy="2138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79C6B76-4530-560F-CBAB-21BACC71A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687329"/>
              </p:ext>
            </p:extLst>
          </p:nvPr>
        </p:nvGraphicFramePr>
        <p:xfrm>
          <a:off x="6647031" y="3243580"/>
          <a:ext cx="382015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959">
                  <a:extLst>
                    <a:ext uri="{9D8B030D-6E8A-4147-A177-3AD203B41FA5}">
                      <a16:colId xmlns:a16="http://schemas.microsoft.com/office/drawing/2014/main" val="743195665"/>
                    </a:ext>
                  </a:extLst>
                </a:gridCol>
                <a:gridCol w="1237130">
                  <a:extLst>
                    <a:ext uri="{9D8B030D-6E8A-4147-A177-3AD203B41FA5}">
                      <a16:colId xmlns:a16="http://schemas.microsoft.com/office/drawing/2014/main" val="854278912"/>
                    </a:ext>
                  </a:extLst>
                </a:gridCol>
                <a:gridCol w="1506070">
                  <a:extLst>
                    <a:ext uri="{9D8B030D-6E8A-4147-A177-3AD203B41FA5}">
                      <a16:colId xmlns:a16="http://schemas.microsoft.com/office/drawing/2014/main" val="255060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{Value}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06489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307D82A-5D6D-4677-F644-BF49E5F3C5D8}"/>
              </a:ext>
            </a:extLst>
          </p:cNvPr>
          <p:cNvSpPr txBox="1"/>
          <p:nvPr/>
        </p:nvSpPr>
        <p:spPr>
          <a:xfrm>
            <a:off x="6551408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position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7FD1B-857D-054B-64E6-CC8F2A340502}"/>
              </a:ext>
            </a:extLst>
          </p:cNvPr>
          <p:cNvSpPr txBox="1"/>
          <p:nvPr/>
        </p:nvSpPr>
        <p:spPr>
          <a:xfrm>
            <a:off x="7669022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7938B2-F82E-1D10-5F00-86B6CC968F29}"/>
              </a:ext>
            </a:extLst>
          </p:cNvPr>
          <p:cNvSpPr txBox="1"/>
          <p:nvPr/>
        </p:nvSpPr>
        <p:spPr>
          <a:xfrm>
            <a:off x="8929459" y="5070481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Colour</a:t>
            </a:r>
            <a:r>
              <a:rPr lang="en-US" dirty="0"/>
              <a:t>/Shade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FB2CB5-74B2-ACAB-9AA1-391CAD3C4F10}"/>
              </a:ext>
            </a:extLst>
          </p:cNvPr>
          <p:cNvCxnSpPr/>
          <p:nvPr/>
        </p:nvCxnSpPr>
        <p:spPr>
          <a:xfrm>
            <a:off x="7110215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FAEFEB-A6B9-DB14-08DA-C100810DD919}"/>
              </a:ext>
            </a:extLst>
          </p:cNvPr>
          <p:cNvCxnSpPr/>
          <p:nvPr/>
        </p:nvCxnSpPr>
        <p:spPr>
          <a:xfrm>
            <a:off x="8227829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125AD2-937B-32FB-8584-D0D1A3FBE92B}"/>
              </a:ext>
            </a:extLst>
          </p:cNvPr>
          <p:cNvCxnSpPr/>
          <p:nvPr/>
        </p:nvCxnSpPr>
        <p:spPr>
          <a:xfrm>
            <a:off x="9553994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981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F13CBA-98FC-EABC-35DF-E85D9ACC2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838" y="529741"/>
            <a:ext cx="1852554" cy="2138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A79C6B76-4530-560F-CBAB-21BACC71A1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826239"/>
              </p:ext>
            </p:extLst>
          </p:nvPr>
        </p:nvGraphicFramePr>
        <p:xfrm>
          <a:off x="6647031" y="3243580"/>
          <a:ext cx="382015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6959">
                  <a:extLst>
                    <a:ext uri="{9D8B030D-6E8A-4147-A177-3AD203B41FA5}">
                      <a16:colId xmlns:a16="http://schemas.microsoft.com/office/drawing/2014/main" val="743195665"/>
                    </a:ext>
                  </a:extLst>
                </a:gridCol>
                <a:gridCol w="1237130">
                  <a:extLst>
                    <a:ext uri="{9D8B030D-6E8A-4147-A177-3AD203B41FA5}">
                      <a16:colId xmlns:a16="http://schemas.microsoft.com/office/drawing/2014/main" val="854278912"/>
                    </a:ext>
                  </a:extLst>
                </a:gridCol>
                <a:gridCol w="1506070">
                  <a:extLst>
                    <a:ext uri="{9D8B030D-6E8A-4147-A177-3AD203B41FA5}">
                      <a16:colId xmlns:a16="http://schemas.microsoft.com/office/drawing/2014/main" val="255060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{Value}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06489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307D82A-5D6D-4677-F644-BF49E5F3C5D8}"/>
              </a:ext>
            </a:extLst>
          </p:cNvPr>
          <p:cNvSpPr txBox="1"/>
          <p:nvPr/>
        </p:nvSpPr>
        <p:spPr>
          <a:xfrm>
            <a:off x="6551408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 position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7FD1B-857D-054B-64E6-CC8F2A340502}"/>
              </a:ext>
            </a:extLst>
          </p:cNvPr>
          <p:cNvSpPr txBox="1"/>
          <p:nvPr/>
        </p:nvSpPr>
        <p:spPr>
          <a:xfrm>
            <a:off x="7669022" y="5073152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7938B2-F82E-1D10-5F00-86B6CC968F29}"/>
              </a:ext>
            </a:extLst>
          </p:cNvPr>
          <p:cNvSpPr txBox="1"/>
          <p:nvPr/>
        </p:nvSpPr>
        <p:spPr>
          <a:xfrm>
            <a:off x="8929459" y="5070481"/>
            <a:ext cx="147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Colour</a:t>
            </a:r>
            <a:r>
              <a:rPr lang="en-US" dirty="0"/>
              <a:t>/Shade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FB2CB5-74B2-ACAB-9AA1-391CAD3C4F10}"/>
              </a:ext>
            </a:extLst>
          </p:cNvPr>
          <p:cNvCxnSpPr/>
          <p:nvPr/>
        </p:nvCxnSpPr>
        <p:spPr>
          <a:xfrm>
            <a:off x="7110215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FAEFEB-A6B9-DB14-08DA-C100810DD919}"/>
              </a:ext>
            </a:extLst>
          </p:cNvPr>
          <p:cNvCxnSpPr/>
          <p:nvPr/>
        </p:nvCxnSpPr>
        <p:spPr>
          <a:xfrm>
            <a:off x="8227829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125AD2-937B-32FB-8584-D0D1A3FBE92B}"/>
              </a:ext>
            </a:extLst>
          </p:cNvPr>
          <p:cNvCxnSpPr/>
          <p:nvPr/>
        </p:nvCxnSpPr>
        <p:spPr>
          <a:xfrm>
            <a:off x="9553994" y="3754419"/>
            <a:ext cx="0" cy="1151068"/>
          </a:xfrm>
          <a:prstGeom prst="straightConnector1">
            <a:avLst/>
          </a:prstGeom>
          <a:ln w="76200">
            <a:solidFill>
              <a:schemeClr val="tx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E3F0456-50F4-34A1-37D1-14B52EDC859C}"/>
              </a:ext>
            </a:extLst>
          </p:cNvPr>
          <p:cNvSpPr txBox="1"/>
          <p:nvPr/>
        </p:nvSpPr>
        <p:spPr>
          <a:xfrm>
            <a:off x="1127712" y="1838827"/>
            <a:ext cx="465633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Values could be:</a:t>
            </a:r>
          </a:p>
          <a:p>
            <a:endParaRPr lang="en-US" dirty="0"/>
          </a:p>
          <a:p>
            <a:r>
              <a:rPr lang="en-US" dirty="0"/>
              <a:t>Simple</a:t>
            </a:r>
          </a:p>
          <a:p>
            <a:pPr marL="285750" indent="-285750">
              <a:buFontTx/>
              <a:buChar char="-"/>
            </a:pPr>
            <a:r>
              <a:rPr lang="en-US" dirty="0"/>
              <a:t>(Log) Mortality rate</a:t>
            </a:r>
          </a:p>
          <a:p>
            <a:pPr marL="285750" indent="-285750">
              <a:buFontTx/>
              <a:buChar char="-"/>
            </a:pPr>
            <a:r>
              <a:rPr lang="en-US" dirty="0"/>
              <a:t>Conditional life expectancy</a:t>
            </a:r>
          </a:p>
          <a:p>
            <a:pPr marL="285750" indent="-285750">
              <a:buFontTx/>
              <a:buChar char="-"/>
            </a:pPr>
            <a:r>
              <a:rPr lang="en-US" dirty="0"/>
              <a:t>Population size</a:t>
            </a:r>
          </a:p>
          <a:p>
            <a:pPr marL="285750" indent="-285750">
              <a:buFontTx/>
              <a:buChar char="-"/>
            </a:pPr>
            <a:r>
              <a:rPr lang="en-US" dirty="0"/>
              <a:t>Fertility rate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dirty="0"/>
              <a:t>Less Simple:</a:t>
            </a:r>
          </a:p>
          <a:p>
            <a:pPr marL="285750" indent="-285750">
              <a:buFontTx/>
              <a:buChar char="-"/>
            </a:pPr>
            <a:r>
              <a:rPr lang="en-US" dirty="0"/>
              <a:t>Differences between two populations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Differences between observed and expected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379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8AB584-DDF0-EEFF-C1AD-79DF07191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887" y="371827"/>
            <a:ext cx="9359154" cy="583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44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8AB584-DDF0-EEFF-C1AD-79DF07191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887" y="371827"/>
            <a:ext cx="9359154" cy="5837492"/>
          </a:xfrm>
          <a:prstGeom prst="rect">
            <a:avLst/>
          </a:prstGeom>
        </p:spPr>
      </p:pic>
      <p:sp>
        <p:nvSpPr>
          <p:cNvPr id="2" name="Line Callout 1 1">
            <a:extLst>
              <a:ext uri="{FF2B5EF4-FFF2-40B4-BE49-F238E27FC236}">
                <a16:creationId xmlns:a16="http://schemas.microsoft.com/office/drawing/2014/main" id="{B9DD73C0-B9EE-2736-25A5-5EC40F799C97}"/>
              </a:ext>
            </a:extLst>
          </p:cNvPr>
          <p:cNvSpPr/>
          <p:nvPr/>
        </p:nvSpPr>
        <p:spPr>
          <a:xfrm>
            <a:off x="6425966" y="3791823"/>
            <a:ext cx="2718033" cy="1191237"/>
          </a:xfrm>
          <a:prstGeom prst="borderCallout1">
            <a:avLst>
              <a:gd name="adj1" fmla="val -1789"/>
              <a:gd name="adj2" fmla="val 32951"/>
              <a:gd name="adj3" fmla="val -86634"/>
              <a:gd name="adj4" fmla="val 30129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WARNING: </a:t>
            </a:r>
            <a:br>
              <a:rPr lang="en-US" dirty="0"/>
            </a:br>
            <a:r>
              <a:rPr lang="en-US" dirty="0"/>
              <a:t>CONTOUR LINES ARE NOT LIKE MOST OTHER LINES…</a:t>
            </a:r>
          </a:p>
        </p:txBody>
      </p:sp>
    </p:spTree>
    <p:extLst>
      <p:ext uri="{BB962C8B-B14F-4D97-AF65-F5344CB8AC3E}">
        <p14:creationId xmlns:p14="http://schemas.microsoft.com/office/powerpoint/2010/main" val="34262383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2F8E36-3F76-37CD-B480-4E90BE64A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675548"/>
          </a:xfrm>
        </p:spPr>
        <p:txBody>
          <a:bodyPr>
            <a:normAutofit/>
          </a:bodyPr>
          <a:lstStyle/>
          <a:p>
            <a:r>
              <a:rPr lang="en-US" dirty="0"/>
              <a:t>From Seeing to Modelling:</a:t>
            </a:r>
            <a:br>
              <a:rPr lang="en-US" dirty="0"/>
            </a:br>
            <a:r>
              <a:rPr lang="en-US" dirty="0"/>
              <a:t>Northern Ireland Excess Mortality</a:t>
            </a:r>
          </a:p>
        </p:txBody>
      </p:sp>
    </p:spTree>
    <p:extLst>
      <p:ext uri="{BB962C8B-B14F-4D97-AF65-F5344CB8AC3E}">
        <p14:creationId xmlns:p14="http://schemas.microsoft.com/office/powerpoint/2010/main" val="4158354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5A7B9A-A61B-D9A5-0F7F-C1A2F20E70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22" b="5238"/>
          <a:stretch/>
        </p:blipFill>
        <p:spPr>
          <a:xfrm>
            <a:off x="1179375" y="419548"/>
            <a:ext cx="9833250" cy="556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262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Lexis Surfaces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46D4E0-F075-6EED-68D2-D2CD3EB0BF5A}"/>
              </a:ext>
            </a:extLst>
          </p:cNvPr>
          <p:cNvSpPr txBox="1">
            <a:spLocks/>
          </p:cNvSpPr>
          <p:nvPr/>
        </p:nvSpPr>
        <p:spPr>
          <a:xfrm>
            <a:off x="1524000" y="35099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make you more </a:t>
            </a:r>
            <a:r>
              <a:rPr lang="en-US" dirty="0" err="1"/>
              <a:t>civilised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752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5A7B9A-A61B-D9A5-0F7F-C1A2F20E70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22" b="5238"/>
          <a:stretch/>
        </p:blipFill>
        <p:spPr>
          <a:xfrm>
            <a:off x="1179375" y="419548"/>
            <a:ext cx="9833250" cy="556170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2546000-57C3-9CBF-D6A4-0AFE69C7E3A8}"/>
              </a:ext>
            </a:extLst>
          </p:cNvPr>
          <p:cNvCxnSpPr/>
          <p:nvPr/>
        </p:nvCxnSpPr>
        <p:spPr>
          <a:xfrm>
            <a:off x="7801273" y="2513827"/>
            <a:ext cx="0" cy="828339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8A29FC-1EAC-C492-14BA-B6280FD50EFC}"/>
              </a:ext>
            </a:extLst>
          </p:cNvPr>
          <p:cNvCxnSpPr/>
          <p:nvPr/>
        </p:nvCxnSpPr>
        <p:spPr>
          <a:xfrm>
            <a:off x="4153751" y="2513827"/>
            <a:ext cx="0" cy="828339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150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2546000-57C3-9CBF-D6A4-0AFE69C7E3A8}"/>
              </a:ext>
            </a:extLst>
          </p:cNvPr>
          <p:cNvCxnSpPr/>
          <p:nvPr/>
        </p:nvCxnSpPr>
        <p:spPr>
          <a:xfrm>
            <a:off x="7885356" y="2366682"/>
            <a:ext cx="0" cy="828339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08A29FC-1EAC-C492-14BA-B6280FD50EFC}"/>
              </a:ext>
            </a:extLst>
          </p:cNvPr>
          <p:cNvCxnSpPr/>
          <p:nvPr/>
        </p:nvCxnSpPr>
        <p:spPr>
          <a:xfrm>
            <a:off x="4132730" y="2366682"/>
            <a:ext cx="0" cy="828339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text, screenshot, colorfulness&#10;&#10;Description automatically generated">
            <a:extLst>
              <a:ext uri="{FF2B5EF4-FFF2-40B4-BE49-F238E27FC236}">
                <a16:creationId xmlns:a16="http://schemas.microsoft.com/office/drawing/2014/main" id="{65171CDC-D96E-7580-D4BA-CC64F5B96B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68" b="13079"/>
          <a:stretch/>
        </p:blipFill>
        <p:spPr>
          <a:xfrm>
            <a:off x="1957891" y="365312"/>
            <a:ext cx="7998685" cy="565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594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7" name="Picture 6" descr="A picture containing text, diagram, plot, line&#10;&#10;Description automatically generated">
            <a:extLst>
              <a:ext uri="{FF2B5EF4-FFF2-40B4-BE49-F238E27FC236}">
                <a16:creationId xmlns:a16="http://schemas.microsoft.com/office/drawing/2014/main" id="{B8DCB098-ABDE-E8C1-793B-749F6E710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476" y="377415"/>
            <a:ext cx="5723068" cy="572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45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B9308-93A1-EC9B-F131-ADD375522ABE}"/>
              </a:ext>
            </a:extLst>
          </p:cNvPr>
          <p:cNvSpPr txBox="1"/>
          <p:nvPr/>
        </p:nvSpPr>
        <p:spPr>
          <a:xfrm>
            <a:off x="3297348" y="1807284"/>
            <a:ext cx="5597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Apparent excess deaths</a:t>
            </a:r>
          </a:p>
        </p:txBody>
      </p:sp>
    </p:spTree>
    <p:extLst>
      <p:ext uri="{BB962C8B-B14F-4D97-AF65-F5344CB8AC3E}">
        <p14:creationId xmlns:p14="http://schemas.microsoft.com/office/powerpoint/2010/main" val="841199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B9308-93A1-EC9B-F131-ADD375522ABE}"/>
              </a:ext>
            </a:extLst>
          </p:cNvPr>
          <p:cNvSpPr txBox="1"/>
          <p:nvPr/>
        </p:nvSpPr>
        <p:spPr>
          <a:xfrm>
            <a:off x="3297348" y="1807284"/>
            <a:ext cx="5597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Apparent excess deaths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503AD3-630B-4DC0-D77D-160914D10992}"/>
              </a:ext>
            </a:extLst>
          </p:cNvPr>
          <p:cNvSpPr txBox="1"/>
          <p:nvPr/>
        </p:nvSpPr>
        <p:spPr>
          <a:xfrm>
            <a:off x="3297348" y="2798781"/>
            <a:ext cx="33425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When? (time)</a:t>
            </a:r>
          </a:p>
        </p:txBody>
      </p:sp>
    </p:spTree>
    <p:extLst>
      <p:ext uri="{BB962C8B-B14F-4D97-AF65-F5344CB8AC3E}">
        <p14:creationId xmlns:p14="http://schemas.microsoft.com/office/powerpoint/2010/main" val="1582953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B9308-93A1-EC9B-F131-ADD375522ABE}"/>
              </a:ext>
            </a:extLst>
          </p:cNvPr>
          <p:cNvSpPr txBox="1"/>
          <p:nvPr/>
        </p:nvSpPr>
        <p:spPr>
          <a:xfrm>
            <a:off x="3297348" y="1807284"/>
            <a:ext cx="5597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Apparent excess deaths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503AD3-630B-4DC0-D77D-160914D10992}"/>
              </a:ext>
            </a:extLst>
          </p:cNvPr>
          <p:cNvSpPr txBox="1"/>
          <p:nvPr/>
        </p:nvSpPr>
        <p:spPr>
          <a:xfrm>
            <a:off x="3297348" y="2798781"/>
            <a:ext cx="33425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When? (time)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DD9791-5C42-D672-EAE0-06C03B41F8E3}"/>
              </a:ext>
            </a:extLst>
          </p:cNvPr>
          <p:cNvSpPr txBox="1"/>
          <p:nvPr/>
        </p:nvSpPr>
        <p:spPr>
          <a:xfrm>
            <a:off x="3297348" y="3568222"/>
            <a:ext cx="52561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‘Where’? (age groups)</a:t>
            </a:r>
          </a:p>
        </p:txBody>
      </p:sp>
    </p:spTree>
    <p:extLst>
      <p:ext uri="{BB962C8B-B14F-4D97-AF65-F5344CB8AC3E}">
        <p14:creationId xmlns:p14="http://schemas.microsoft.com/office/powerpoint/2010/main" val="4271964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CB9308-93A1-EC9B-F131-ADD375522ABE}"/>
              </a:ext>
            </a:extLst>
          </p:cNvPr>
          <p:cNvSpPr txBox="1"/>
          <p:nvPr/>
        </p:nvSpPr>
        <p:spPr>
          <a:xfrm>
            <a:off x="3297348" y="1807284"/>
            <a:ext cx="559730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Apparent excess deaths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503AD3-630B-4DC0-D77D-160914D10992}"/>
              </a:ext>
            </a:extLst>
          </p:cNvPr>
          <p:cNvSpPr txBox="1"/>
          <p:nvPr/>
        </p:nvSpPr>
        <p:spPr>
          <a:xfrm>
            <a:off x="3297348" y="2798781"/>
            <a:ext cx="33425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When? (time)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DD9791-5C42-D672-EAE0-06C03B41F8E3}"/>
              </a:ext>
            </a:extLst>
          </p:cNvPr>
          <p:cNvSpPr txBox="1"/>
          <p:nvPr/>
        </p:nvSpPr>
        <p:spPr>
          <a:xfrm>
            <a:off x="3297348" y="3568222"/>
            <a:ext cx="52561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‘Where’? (age groups)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3AE992-8856-D34C-E3A2-D99F67C810A3}"/>
              </a:ext>
            </a:extLst>
          </p:cNvPr>
          <p:cNvSpPr txBox="1"/>
          <p:nvPr/>
        </p:nvSpPr>
        <p:spPr>
          <a:xfrm>
            <a:off x="3297348" y="4337663"/>
            <a:ext cx="85327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Compared to what? (counterfactual)</a:t>
            </a:r>
          </a:p>
        </p:txBody>
      </p:sp>
    </p:spTree>
    <p:extLst>
      <p:ext uri="{BB962C8B-B14F-4D97-AF65-F5344CB8AC3E}">
        <p14:creationId xmlns:p14="http://schemas.microsoft.com/office/powerpoint/2010/main" val="152578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3" name="Picture 2" descr="A picture containing text, screenshot, colorfulness&#10;&#10;Description automatically generated">
            <a:extLst>
              <a:ext uri="{FF2B5EF4-FFF2-40B4-BE49-F238E27FC236}">
                <a16:creationId xmlns:a16="http://schemas.microsoft.com/office/drawing/2014/main" id="{11D65C9D-5F65-8C62-F885-87397AD15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250" y="552450"/>
            <a:ext cx="53975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98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5" name="Picture 4" descr="A picture containing text, screenshot, diagram, colorfulness&#10;&#10;Description automatically generated">
            <a:extLst>
              <a:ext uri="{FF2B5EF4-FFF2-40B4-BE49-F238E27FC236}">
                <a16:creationId xmlns:a16="http://schemas.microsoft.com/office/drawing/2014/main" id="{928DEAE4-CCC4-686B-EBEF-91E0687F8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121" y="864346"/>
            <a:ext cx="6598547" cy="526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584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6280520-EBB6-E62D-CFF4-964DD7FEF65F}"/>
                  </a:ext>
                </a:extLst>
              </p:cNvPr>
              <p:cNvSpPr txBox="1"/>
              <p:nvPr/>
            </p:nvSpPr>
            <p:spPr>
              <a:xfrm>
                <a:off x="3073400" y="618067"/>
                <a:ext cx="5382307" cy="13413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𝑒𝑥𝑐𝑒𝑠𝑠</m:t>
                          </m:r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𝑑𝑒𝑎𝑡h𝑠</m:t>
                          </m:r>
                          <m:r>
                            <a:rPr lang="en-GB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en-GB" sz="3600" b="0" i="1" smtClean="0">
                          <a:latin typeface="Cambria Math" panose="02040503050406030204" pitchFamily="18" charset="0"/>
                        </a:rPr>
                        <m:t>=2776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6280520-EBB6-E62D-CFF4-964DD7FEF6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3400" y="618067"/>
                <a:ext cx="5382307" cy="1341329"/>
              </a:xfrm>
              <a:prstGeom prst="rect">
                <a:avLst/>
              </a:prstGeom>
              <a:blipFill>
                <a:blip r:embed="rId3"/>
                <a:stretch>
                  <a:fillRect l="-31059" t="-147664" r="-1412" b="-2046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9F486BD9-AC9D-DEA6-98ED-3D588B23ECC7}"/>
              </a:ext>
            </a:extLst>
          </p:cNvPr>
          <p:cNvSpPr txBox="1"/>
          <p:nvPr/>
        </p:nvSpPr>
        <p:spPr>
          <a:xfrm>
            <a:off x="7405840" y="1590064"/>
            <a:ext cx="930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2013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C6AABF-BDD4-1144-E922-52EC1BEC742F}"/>
              </a:ext>
            </a:extLst>
          </p:cNvPr>
          <p:cNvSpPr txBox="1"/>
          <p:nvPr/>
        </p:nvSpPr>
        <p:spPr>
          <a:xfrm>
            <a:off x="1922703" y="2608227"/>
            <a:ext cx="7349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Troubles death estimates: ~3500-3700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0620DB-297D-3C57-C5D1-3E60FFFD4A34}"/>
              </a:ext>
            </a:extLst>
          </p:cNvPr>
          <p:cNvSpPr txBox="1"/>
          <p:nvPr/>
        </p:nvSpPr>
        <p:spPr>
          <a:xfrm>
            <a:off x="1262303" y="3659353"/>
            <a:ext cx="103151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Within around 20%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Not quite comparing like-with-like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Could some lives have been </a:t>
            </a:r>
            <a:r>
              <a:rPr lang="en-US" sz="3600" i="1" dirty="0"/>
              <a:t>saved</a:t>
            </a:r>
            <a:r>
              <a:rPr lang="en-US" sz="3600" dirty="0"/>
              <a:t> by the Troubles?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/>
              <a:t>E.g. Traffic stops?</a:t>
            </a:r>
          </a:p>
        </p:txBody>
      </p:sp>
    </p:spTree>
    <p:extLst>
      <p:ext uri="{BB962C8B-B14F-4D97-AF65-F5344CB8AC3E}">
        <p14:creationId xmlns:p14="http://schemas.microsoft.com/office/powerpoint/2010/main" val="2108815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559980"/>
          </a:xfrm>
        </p:spPr>
        <p:txBody>
          <a:bodyPr anchor="ctr" anchorCtr="0">
            <a:normAutofit/>
          </a:bodyPr>
          <a:lstStyle/>
          <a:p>
            <a:pPr algn="l"/>
            <a:r>
              <a:rPr lang="en-GB" b="0" i="0" dirty="0">
                <a:effectLst/>
                <a:latin typeface="Open Sans" panose="020B0606030504020204" pitchFamily="34" charset="0"/>
              </a:rPr>
              <a:t>The mark of a civilized man is his ability to look at a column of numbers and weep</a:t>
            </a:r>
            <a:br>
              <a:rPr lang="en-GB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</a:b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10893640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6502DC-666E-960F-8929-68455AC55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600" y="1144751"/>
            <a:ext cx="5511362" cy="3674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909F1C-0C9C-EBC7-6863-6F82C3317758}"/>
              </a:ext>
            </a:extLst>
          </p:cNvPr>
          <p:cNvSpPr txBox="1"/>
          <p:nvPr/>
        </p:nvSpPr>
        <p:spPr>
          <a:xfrm>
            <a:off x="3047999" y="502134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Source: https://</a:t>
            </a:r>
            <a:r>
              <a:rPr lang="en-US" sz="1100" dirty="0" err="1"/>
              <a:t>www.masterclass.com</a:t>
            </a:r>
            <a:r>
              <a:rPr lang="en-US" sz="1100" dirty="0"/>
              <a:t>/articles/guide-to-classic-palate-cleansers</a:t>
            </a:r>
          </a:p>
        </p:txBody>
      </p:sp>
    </p:spTree>
    <p:extLst>
      <p:ext uri="{BB962C8B-B14F-4D97-AF65-F5344CB8AC3E}">
        <p14:creationId xmlns:p14="http://schemas.microsoft.com/office/powerpoint/2010/main" val="15087869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756" y="2201333"/>
            <a:ext cx="9002486" cy="2607733"/>
          </a:xfrm>
        </p:spPr>
        <p:txBody>
          <a:bodyPr>
            <a:normAutofit fontScale="90000"/>
          </a:bodyPr>
          <a:lstStyle/>
          <a:p>
            <a:r>
              <a:rPr lang="en-US" dirty="0"/>
              <a:t>Interactive Lexis Surfaces: Grand Tours with </a:t>
            </a:r>
            <a:r>
              <a:rPr lang="en-US" dirty="0" err="1"/>
              <a:t>HMDHFDplus</a:t>
            </a:r>
            <a:r>
              <a:rPr lang="en-US" dirty="0"/>
              <a:t>, Shiny, and </a:t>
            </a:r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31225668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3399" y="2218266"/>
            <a:ext cx="2536975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6883399" y="4229508"/>
            <a:ext cx="2536975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6883399" y="3223887"/>
            <a:ext cx="2536975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/>
              <a:t>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6048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601" y="2218266"/>
            <a:ext cx="5635774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Selection 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6883399" y="4229508"/>
            <a:ext cx="2536975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6883399" y="3223887"/>
            <a:ext cx="2536975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/>
              <a:t>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5193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601" y="2218266"/>
            <a:ext cx="5635774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Selection 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6883399" y="4229508"/>
            <a:ext cx="2536975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3335867" y="3223887"/>
            <a:ext cx="60845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Hover-over Events</a:t>
            </a:r>
          </a:p>
        </p:txBody>
      </p:sp>
    </p:spTree>
    <p:extLst>
      <p:ext uri="{BB962C8B-B14F-4D97-AF65-F5344CB8AC3E}">
        <p14:creationId xmlns:p14="http://schemas.microsoft.com/office/powerpoint/2010/main" val="16979070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601" y="2218266"/>
            <a:ext cx="5635774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Selection 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3234267" y="4229508"/>
            <a:ext cx="61861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Click-on 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3335867" y="3223887"/>
            <a:ext cx="60845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Hover-over Events</a:t>
            </a:r>
          </a:p>
        </p:txBody>
      </p:sp>
    </p:spTree>
    <p:extLst>
      <p:ext uri="{BB962C8B-B14F-4D97-AF65-F5344CB8AC3E}">
        <p14:creationId xmlns:p14="http://schemas.microsoft.com/office/powerpoint/2010/main" val="1261493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3" name="Picture 2" descr="Rainbow cake with candles">
            <a:extLst>
              <a:ext uri="{FF2B5EF4-FFF2-40B4-BE49-F238E27FC236}">
                <a16:creationId xmlns:a16="http://schemas.microsoft.com/office/drawing/2014/main" id="{63A424C0-49FD-D718-68C3-51DC75E8B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987" y="989407"/>
            <a:ext cx="3792150" cy="2528343"/>
          </a:xfrm>
          <a:prstGeom prst="rect">
            <a:avLst/>
          </a:prstGeom>
        </p:spPr>
      </p:pic>
      <p:pic>
        <p:nvPicPr>
          <p:cNvPr id="13" name="Picture 12" descr="Loaf of bread on a cutting board">
            <a:extLst>
              <a:ext uri="{FF2B5EF4-FFF2-40B4-BE49-F238E27FC236}">
                <a16:creationId xmlns:a16="http://schemas.microsoft.com/office/drawing/2014/main" id="{BC711CC9-F331-B741-89ED-63530BE09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021" y="2829113"/>
            <a:ext cx="3788745" cy="2528343"/>
          </a:xfrm>
          <a:prstGeom prst="rect">
            <a:avLst/>
          </a:prstGeom>
        </p:spPr>
      </p:pic>
      <p:pic>
        <p:nvPicPr>
          <p:cNvPr id="6" name="Picture 5" descr="Cake slice on a plate">
            <a:extLst>
              <a:ext uri="{FF2B5EF4-FFF2-40B4-BE49-F238E27FC236}">
                <a16:creationId xmlns:a16="http://schemas.microsoft.com/office/drawing/2014/main" id="{FF33F32E-E58E-4241-15B4-D155FC4FB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863" y="1301379"/>
            <a:ext cx="3792515" cy="252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802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198906-2837-0DC6-CEE0-9BB6570EBB67}"/>
              </a:ext>
            </a:extLst>
          </p:cNvPr>
          <p:cNvSpPr txBox="1"/>
          <p:nvPr/>
        </p:nvSpPr>
        <p:spPr>
          <a:xfrm>
            <a:off x="1247887" y="2969111"/>
            <a:ext cx="10126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hlinkClick r:id="rId2"/>
              </a:rPr>
              <a:t>https://</a:t>
            </a:r>
            <a:r>
              <a:rPr lang="en-US" sz="4000" dirty="0" err="1">
                <a:hlinkClick r:id="rId2"/>
              </a:rPr>
              <a:t>datascapes.shinyapps.io</a:t>
            </a:r>
            <a:r>
              <a:rPr lang="en-US" sz="4000" dirty="0">
                <a:hlinkClick r:id="rId2"/>
              </a:rPr>
              <a:t>/</a:t>
            </a:r>
            <a:r>
              <a:rPr lang="en-US" sz="4000" dirty="0" err="1">
                <a:hlinkClick r:id="rId2"/>
              </a:rPr>
              <a:t>hmd_explorer</a:t>
            </a:r>
            <a:r>
              <a:rPr lang="en-US" sz="4000" dirty="0">
                <a:hlinkClick r:id="rId2"/>
              </a:rPr>
              <a:t>/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310484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601" y="2218266"/>
            <a:ext cx="5635774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Selection 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3234267" y="4229508"/>
            <a:ext cx="61861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Click-on 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3335867" y="3223887"/>
            <a:ext cx="60845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Hover-over Events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D2246E40-CDC6-69DB-4E5E-528834144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1908" y="2413199"/>
            <a:ext cx="914400" cy="914400"/>
          </a:xfrm>
          <a:prstGeom prst="rect">
            <a:avLst/>
          </a:prstGeom>
        </p:spPr>
      </p:pic>
      <p:pic>
        <p:nvPicPr>
          <p:cNvPr id="5" name="Graphic 4" descr="Tick with solid fill">
            <a:extLst>
              <a:ext uri="{FF2B5EF4-FFF2-40B4-BE49-F238E27FC236}">
                <a16:creationId xmlns:a16="http://schemas.microsoft.com/office/drawing/2014/main" id="{0784D98C-228F-8B3F-8F7F-76038C1AA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1908" y="3410274"/>
            <a:ext cx="914400" cy="914400"/>
          </a:xfrm>
          <a:prstGeom prst="rect">
            <a:avLst/>
          </a:prstGeom>
        </p:spPr>
      </p:pic>
      <p:pic>
        <p:nvPicPr>
          <p:cNvPr id="6" name="Graphic 5" descr="Tick with solid fill">
            <a:extLst>
              <a:ext uri="{FF2B5EF4-FFF2-40B4-BE49-F238E27FC236}">
                <a16:creationId xmlns:a16="http://schemas.microsoft.com/office/drawing/2014/main" id="{22B730A4-C059-CA8B-9B39-E338BA2CA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0374" y="439435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42743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F2B15B-C2C6-9281-3726-E04E296F51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601" y="2218266"/>
            <a:ext cx="5635774" cy="10797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Selection Events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A8D2634-6A06-E766-C85F-2CBC938CBA02}"/>
              </a:ext>
            </a:extLst>
          </p:cNvPr>
          <p:cNvSpPr txBox="1">
            <a:spLocks/>
          </p:cNvSpPr>
          <p:nvPr/>
        </p:nvSpPr>
        <p:spPr>
          <a:xfrm>
            <a:off x="3234267" y="4229508"/>
            <a:ext cx="61861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Click-on Events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7F7E390-3A41-67FC-F6EF-C8EC286D6E67}"/>
              </a:ext>
            </a:extLst>
          </p:cNvPr>
          <p:cNvSpPr txBox="1">
            <a:spLocks/>
          </p:cNvSpPr>
          <p:nvPr/>
        </p:nvSpPr>
        <p:spPr>
          <a:xfrm>
            <a:off x="3335867" y="3223887"/>
            <a:ext cx="60845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Hover-over Events</a:t>
            </a:r>
          </a:p>
        </p:txBody>
      </p:sp>
      <p:pic>
        <p:nvPicPr>
          <p:cNvPr id="3" name="Graphic 2" descr="Tick with solid fill">
            <a:extLst>
              <a:ext uri="{FF2B5EF4-FFF2-40B4-BE49-F238E27FC236}">
                <a16:creationId xmlns:a16="http://schemas.microsoft.com/office/drawing/2014/main" id="{D2246E40-CDC6-69DB-4E5E-528834144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1908" y="2413199"/>
            <a:ext cx="914400" cy="914400"/>
          </a:xfrm>
          <a:prstGeom prst="rect">
            <a:avLst/>
          </a:prstGeom>
        </p:spPr>
      </p:pic>
      <p:pic>
        <p:nvPicPr>
          <p:cNvPr id="5" name="Graphic 4" descr="Tick with solid fill">
            <a:extLst>
              <a:ext uri="{FF2B5EF4-FFF2-40B4-BE49-F238E27FC236}">
                <a16:creationId xmlns:a16="http://schemas.microsoft.com/office/drawing/2014/main" id="{0784D98C-228F-8B3F-8F7F-76038C1AA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1908" y="3410274"/>
            <a:ext cx="914400" cy="914400"/>
          </a:xfrm>
          <a:prstGeom prst="rect">
            <a:avLst/>
          </a:prstGeom>
        </p:spPr>
      </p:pic>
      <p:pic>
        <p:nvPicPr>
          <p:cNvPr id="6" name="Graphic 5" descr="Tick with solid fill">
            <a:extLst>
              <a:ext uri="{FF2B5EF4-FFF2-40B4-BE49-F238E27FC236}">
                <a16:creationId xmlns:a16="http://schemas.microsoft.com/office/drawing/2014/main" id="{22B730A4-C059-CA8B-9B39-E338BA2CA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0374" y="4394359"/>
            <a:ext cx="914400" cy="914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34A2-39E9-79E9-03A2-3A02AB8CD008}"/>
              </a:ext>
            </a:extLst>
          </p:cNvPr>
          <p:cNvSpPr txBox="1">
            <a:spLocks/>
          </p:cNvSpPr>
          <p:nvPr/>
        </p:nvSpPr>
        <p:spPr>
          <a:xfrm>
            <a:off x="3225801" y="5205545"/>
            <a:ext cx="6186107" cy="10797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Maintainability</a:t>
            </a:r>
          </a:p>
        </p:txBody>
      </p:sp>
      <p:pic>
        <p:nvPicPr>
          <p:cNvPr id="11" name="Graphic 10" descr="Close with solid fill">
            <a:extLst>
              <a:ext uri="{FF2B5EF4-FFF2-40B4-BE49-F238E27FC236}">
                <a16:creationId xmlns:a16="http://schemas.microsoft.com/office/drawing/2014/main" id="{A5FD404B-7532-9665-C040-6723981E3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11908" y="537039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1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8694"/>
            <a:ext cx="9144000" cy="4247317"/>
          </a:xfrm>
        </p:spPr>
        <p:txBody>
          <a:bodyPr anchor="ctr" anchorCtr="0">
            <a:spAutoFit/>
          </a:bodyPr>
          <a:lstStyle/>
          <a:p>
            <a:pPr algn="l"/>
            <a:r>
              <a:rPr lang="en-GB" b="0" i="0" dirty="0">
                <a:effectLst/>
                <a:latin typeface="Open Sans" panose="020B0606030504020204" pitchFamily="34" charset="0"/>
              </a:rPr>
              <a:t>The mark of a civilized </a:t>
            </a:r>
            <a:r>
              <a:rPr lang="en-GB" b="0" i="0" dirty="0">
                <a:solidFill>
                  <a:schemeClr val="tx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person</a:t>
            </a:r>
            <a:r>
              <a:rPr lang="en-GB" b="0" i="0" dirty="0">
                <a:effectLst/>
                <a:latin typeface="Open Sans" panose="020B0606030504020204" pitchFamily="34" charset="0"/>
              </a:rPr>
              <a:t> is </a:t>
            </a:r>
            <a:r>
              <a:rPr lang="en-GB" b="0" i="0" dirty="0">
                <a:solidFill>
                  <a:schemeClr val="tx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their</a:t>
            </a:r>
            <a:r>
              <a:rPr lang="en-GB" b="0" i="0" dirty="0">
                <a:effectLst/>
                <a:latin typeface="Open Sans" panose="020B0606030504020204" pitchFamily="34" charset="0"/>
              </a:rPr>
              <a:t> ability to look at a column of numbers and weep</a:t>
            </a:r>
            <a:br>
              <a:rPr lang="en-GB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</a:b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20188823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Lexis Surfaces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46D4E0-F075-6EED-68D2-D2CD3EB0BF5A}"/>
              </a:ext>
            </a:extLst>
          </p:cNvPr>
          <p:cNvSpPr txBox="1">
            <a:spLocks/>
          </p:cNvSpPr>
          <p:nvPr/>
        </p:nvSpPr>
        <p:spPr>
          <a:xfrm>
            <a:off x="1524000" y="35099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make you more civilized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by </a:t>
            </a:r>
            <a:r>
              <a:rPr lang="en-US" dirty="0"/>
              <a:t>turning columns of numbers into data landscapes</a:t>
            </a:r>
          </a:p>
        </p:txBody>
      </p:sp>
    </p:spTree>
    <p:extLst>
      <p:ext uri="{BB962C8B-B14F-4D97-AF65-F5344CB8AC3E}">
        <p14:creationId xmlns:p14="http://schemas.microsoft.com/office/powerpoint/2010/main" val="38296158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999209"/>
          </a:xfrm>
        </p:spPr>
        <p:txBody>
          <a:bodyPr/>
          <a:lstStyle/>
          <a:p>
            <a:r>
              <a:rPr lang="en-US" b="1" dirty="0"/>
              <a:t>Final Thought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46D4E0-F075-6EED-68D2-D2CD3EB0BF5A}"/>
              </a:ext>
            </a:extLst>
          </p:cNvPr>
          <p:cNvSpPr txBox="1">
            <a:spLocks/>
          </p:cNvSpPr>
          <p:nvPr/>
        </p:nvSpPr>
        <p:spPr>
          <a:xfrm>
            <a:off x="1524000" y="35099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 and Friends</a:t>
            </a:r>
          </a:p>
          <a:p>
            <a:r>
              <a:rPr lang="en-US" sz="4400" dirty="0">
                <a:solidFill>
                  <a:schemeClr val="tx1">
                    <a:lumMod val="75000"/>
                  </a:schemeClr>
                </a:solidFill>
              </a:rPr>
              <a:t>or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  <a:p>
            <a:r>
              <a:rPr lang="en-US" dirty="0"/>
              <a:t>R and Frenemies?</a:t>
            </a:r>
          </a:p>
        </p:txBody>
      </p:sp>
    </p:spTree>
    <p:extLst>
      <p:ext uri="{BB962C8B-B14F-4D97-AF65-F5344CB8AC3E}">
        <p14:creationId xmlns:p14="http://schemas.microsoft.com/office/powerpoint/2010/main" val="174066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9139"/>
            <a:ext cx="9144000" cy="5078313"/>
          </a:xfrm>
        </p:spPr>
        <p:txBody>
          <a:bodyPr anchor="ctr" anchorCtr="0">
            <a:spAutoFit/>
          </a:bodyPr>
          <a:lstStyle/>
          <a:p>
            <a:pPr algn="l"/>
            <a:r>
              <a:rPr lang="en-GB" b="0" i="0" dirty="0">
                <a:effectLst/>
                <a:latin typeface="Open Sans" panose="020B0606030504020204" pitchFamily="34" charset="0"/>
              </a:rPr>
              <a:t>The mark of a civilized </a:t>
            </a:r>
            <a:r>
              <a:rPr lang="en-GB" b="0" i="0" dirty="0">
                <a:solidFill>
                  <a:schemeClr val="tx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person</a:t>
            </a:r>
            <a:r>
              <a:rPr lang="en-GB" b="0" i="0" dirty="0">
                <a:effectLst/>
                <a:latin typeface="Open Sans" panose="020B0606030504020204" pitchFamily="34" charset="0"/>
              </a:rPr>
              <a:t> is </a:t>
            </a:r>
            <a:r>
              <a:rPr lang="en-GB" b="0" i="0" dirty="0">
                <a:solidFill>
                  <a:schemeClr val="tx1">
                    <a:lumMod val="75000"/>
                  </a:schemeClr>
                </a:solidFill>
                <a:effectLst/>
                <a:latin typeface="Open Sans" panose="020B0606030504020204" pitchFamily="34" charset="0"/>
              </a:rPr>
              <a:t>their</a:t>
            </a:r>
            <a:r>
              <a:rPr lang="en-GB" b="0" i="0" dirty="0">
                <a:effectLst/>
                <a:latin typeface="Open Sans" panose="020B0606030504020204" pitchFamily="34" charset="0"/>
              </a:rPr>
              <a:t> ability to look at a column of numbers and </a:t>
            </a:r>
            <a:r>
              <a:rPr lang="en-GB" dirty="0">
                <a:solidFill>
                  <a:schemeClr val="tx1">
                    <a:lumMod val="75000"/>
                  </a:schemeClr>
                </a:solidFill>
                <a:latin typeface="Open Sans" panose="020B0606030504020204" pitchFamily="34" charset="0"/>
              </a:rPr>
              <a:t>respond emotionally</a:t>
            </a:r>
            <a:br>
              <a:rPr lang="en-GB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</a:br>
            <a:endParaRPr lang="en-GB" b="0" i="0" dirty="0">
              <a:solidFill>
                <a:srgbClr val="444444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1815415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757" y="251505"/>
            <a:ext cx="9002486" cy="1109208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  <p:pic>
        <p:nvPicPr>
          <p:cNvPr id="10" name="Graphic 9" descr="Briefcase with solid fill">
            <a:extLst>
              <a:ext uri="{FF2B5EF4-FFF2-40B4-BE49-F238E27FC236}">
                <a16:creationId xmlns:a16="http://schemas.microsoft.com/office/drawing/2014/main" id="{6C6A7773-A236-13D1-207B-7B3F91C6D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57959" y="2120670"/>
            <a:ext cx="3076080" cy="3076080"/>
          </a:xfrm>
          <a:prstGeom prst="rect">
            <a:avLst/>
          </a:prstGeom>
        </p:spPr>
      </p:pic>
      <p:pic>
        <p:nvPicPr>
          <p:cNvPr id="12" name="Graphic 11" descr="Graduation cap with solid fill">
            <a:extLst>
              <a:ext uri="{FF2B5EF4-FFF2-40B4-BE49-F238E27FC236}">
                <a16:creationId xmlns:a16="http://schemas.microsoft.com/office/drawing/2014/main" id="{43611B54-30CA-2D53-2A55-D5AC4C3838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1651" y="1756432"/>
            <a:ext cx="3804557" cy="3804557"/>
          </a:xfrm>
          <a:prstGeom prst="rect">
            <a:avLst/>
          </a:prstGeom>
        </p:spPr>
      </p:pic>
      <p:pic>
        <p:nvPicPr>
          <p:cNvPr id="14" name="Graphic 13" descr="Scientific Thought with solid fill">
            <a:extLst>
              <a:ext uri="{FF2B5EF4-FFF2-40B4-BE49-F238E27FC236}">
                <a16:creationId xmlns:a16="http://schemas.microsoft.com/office/drawing/2014/main" id="{5FBFC03E-63C9-6B00-4A59-A2313939BB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38456" y="2120672"/>
            <a:ext cx="3076079" cy="307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320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756" y="2657248"/>
            <a:ext cx="9002486" cy="1109208"/>
          </a:xfrm>
        </p:spPr>
        <p:txBody>
          <a:bodyPr/>
          <a:lstStyle/>
          <a:p>
            <a:r>
              <a:rPr lang="en-US" dirty="0"/>
              <a:t>What’s a Lexis Surface?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368413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756" y="2657248"/>
            <a:ext cx="9002486" cy="1109208"/>
          </a:xfrm>
        </p:spPr>
        <p:txBody>
          <a:bodyPr/>
          <a:lstStyle/>
          <a:p>
            <a:r>
              <a:rPr lang="en-US" dirty="0"/>
              <a:t>A map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3363873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980C3-693C-101C-EEFB-F6CE6BE69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4756" y="2657248"/>
            <a:ext cx="9002486" cy="1109208"/>
          </a:xfrm>
        </p:spPr>
        <p:txBody>
          <a:bodyPr/>
          <a:lstStyle/>
          <a:p>
            <a:r>
              <a:rPr lang="en-US" dirty="0"/>
              <a:t>What’s a map?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E2B13-6B53-B10D-DD5D-658163FC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971" y="6389007"/>
            <a:ext cx="11996057" cy="365125"/>
          </a:xfrm>
        </p:spPr>
        <p:txBody>
          <a:bodyPr/>
          <a:lstStyle/>
          <a:p>
            <a:r>
              <a:rPr lang="en-US" dirty="0"/>
              <a:t>Twitter: @</a:t>
            </a:r>
            <a:r>
              <a:rPr lang="en-US" dirty="0" err="1"/>
              <a:t>JonMinton</a:t>
            </a:r>
            <a:r>
              <a:rPr lang="en-US" dirty="0"/>
              <a:t> 	GitHub: </a:t>
            </a:r>
            <a:r>
              <a:rPr lang="en-US" dirty="0" err="1"/>
              <a:t>JonMinton</a:t>
            </a:r>
            <a:r>
              <a:rPr lang="en-US" dirty="0"/>
              <a:t> 	LinkedIn: https://</a:t>
            </a:r>
            <a:r>
              <a:rPr lang="en-US" dirty="0" err="1"/>
              <a:t>www.linkedin.com</a:t>
            </a:r>
            <a:r>
              <a:rPr lang="en-US" dirty="0"/>
              <a:t>/in/jon-minton-09480b13a</a:t>
            </a:r>
          </a:p>
        </p:txBody>
      </p:sp>
    </p:spTree>
    <p:extLst>
      <p:ext uri="{BB962C8B-B14F-4D97-AF65-F5344CB8AC3E}">
        <p14:creationId xmlns:p14="http://schemas.microsoft.com/office/powerpoint/2010/main" val="2505277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646</TotalTime>
  <Words>1280</Words>
  <Application>Microsoft Macintosh PowerPoint</Application>
  <PresentationFormat>Widescreen</PresentationFormat>
  <Paragraphs>148</Paragraphs>
  <Slides>41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Open Sans</vt:lpstr>
      <vt:lpstr>Office Theme</vt:lpstr>
      <vt:lpstr>Lexis Surfaces</vt:lpstr>
      <vt:lpstr>Lexis Surfaces</vt:lpstr>
      <vt:lpstr>The mark of a civilized man is his ability to look at a column of numbers and weep </vt:lpstr>
      <vt:lpstr>The mark of a civilized person is their ability to look at a column of numbers and weep </vt:lpstr>
      <vt:lpstr>The mark of a civilized person is their ability to look at a column of numbers and respond emotionally </vt:lpstr>
      <vt:lpstr>Who am I?</vt:lpstr>
      <vt:lpstr>What’s a Lexis Surface?</vt:lpstr>
      <vt:lpstr>A map</vt:lpstr>
      <vt:lpstr>What’s a map?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Seeing to Modelling: Northern Ireland Excess Mortality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Interactive Lexis Surfaces: Grand Tours with HMDHFDplus, Shiny, and Plotly</vt:lpstr>
      <vt:lpstr>Events</vt:lpstr>
      <vt:lpstr>Selection Events</vt:lpstr>
      <vt:lpstr>Selection Events</vt:lpstr>
      <vt:lpstr>Selection Events</vt:lpstr>
      <vt:lpstr>PowerPoint Presentation</vt:lpstr>
      <vt:lpstr>PowerPoint Presentation</vt:lpstr>
      <vt:lpstr>Selection Events</vt:lpstr>
      <vt:lpstr>Selection Events</vt:lpstr>
      <vt:lpstr>Lexis Surfaces</vt:lpstr>
      <vt:lpstr>Final Thought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Lexis Surfaces</dc:title>
  <dc:creator>Jonathan Minton</dc:creator>
  <cp:lastModifiedBy>Jonathan Minton</cp:lastModifiedBy>
  <cp:revision>8</cp:revision>
  <dcterms:created xsi:type="dcterms:W3CDTF">2023-05-30T11:28:05Z</dcterms:created>
  <dcterms:modified xsi:type="dcterms:W3CDTF">2023-06-02T08:45:00Z</dcterms:modified>
</cp:coreProperties>
</file>

<file path=docProps/thumbnail.jpeg>
</file>